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3" r:id="rId4"/>
    <p:sldId id="264" r:id="rId5"/>
    <p:sldId id="266" r:id="rId6"/>
    <p:sldId id="267" r:id="rId7"/>
    <p:sldId id="268" r:id="rId8"/>
    <p:sldId id="265" r:id="rId9"/>
    <p:sldId id="269" r:id="rId10"/>
    <p:sldId id="258" r:id="rId11"/>
    <p:sldId id="259" r:id="rId12"/>
    <p:sldId id="260" r:id="rId13"/>
  </p:sldIdLst>
  <p:sldSz cx="9144000" cy="6858000" type="screen4x3"/>
  <p:notesSz cx="6797675" cy="987425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808BF"/>
    <a:srgbClr val="00A1DA"/>
    <a:srgbClr val="009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4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2904" y="-12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AD6CB40-7216-4E7B-9B3F-6E4C7898EEA4}" type="datetimeFigureOut">
              <a:rPr lang="sl-SI"/>
              <a:pPr>
                <a:defRPr/>
              </a:pPr>
              <a:t>15.10.2013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8FF04C2-D076-4681-AE47-FFC1D36E114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8191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20333ED-1CA4-40E3-82AD-EBC86C786503}" type="datetimeFigureOut">
              <a:rPr lang="sl-SI"/>
              <a:pPr>
                <a:defRPr/>
              </a:pPr>
              <a:t>15.10.2013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3E1698F-9600-4980-A678-A30F6D74FEE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3752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Ograda opomb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smtClean="0"/>
          </a:p>
        </p:txBody>
      </p:sp>
      <p:sp>
        <p:nvSpPr>
          <p:cNvPr id="6147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0A9570-67BE-4EAA-8632-1AD8514AEA44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7632848" cy="792088"/>
          </a:xfrm>
          <a:prstGeom prst="rect">
            <a:avLst/>
          </a:prstGeom>
        </p:spPr>
        <p:txBody>
          <a:bodyPr/>
          <a:lstStyle>
            <a:lvl1pPr>
              <a:defRPr>
                <a:latin typeface="Gulim" pitchFamily="34" charset="-127"/>
                <a:ea typeface="Gulim" pitchFamily="34" charset="-127"/>
                <a:cs typeface="Aharoni" pitchFamily="2" charset="-79"/>
              </a:defRPr>
            </a:lvl1pPr>
          </a:lstStyle>
          <a:p>
            <a:r>
              <a:rPr lang="en-US" dirty="0" smtClean="0"/>
              <a:t>Kliknite, če želite urediti slog naslova matrice</a:t>
            </a:r>
            <a:endParaRPr lang="sl-SI" dirty="0"/>
          </a:p>
        </p:txBody>
      </p:sp>
      <p:sp>
        <p:nvSpPr>
          <p:cNvPr id="9" name="Ograda vsebine 2"/>
          <p:cNvSpPr>
            <a:spLocks noGrp="1"/>
          </p:cNvSpPr>
          <p:nvPr>
            <p:ph idx="1"/>
          </p:nvPr>
        </p:nvSpPr>
        <p:spPr>
          <a:xfrm>
            <a:off x="469033" y="2060848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Gulim" pitchFamily="34" charset="-127"/>
                <a:ea typeface="Gulim" pitchFamily="34" charset="-127"/>
              </a:defRPr>
            </a:lvl1pPr>
            <a:lvl2pPr>
              <a:defRPr>
                <a:latin typeface="Gulim" pitchFamily="34" charset="-127"/>
                <a:ea typeface="Gulim" pitchFamily="34" charset="-127"/>
              </a:defRPr>
            </a:lvl2pPr>
            <a:lvl3pPr>
              <a:defRPr>
                <a:latin typeface="Gulim" pitchFamily="34" charset="-127"/>
                <a:ea typeface="Gulim" pitchFamily="34" charset="-127"/>
              </a:defRPr>
            </a:lvl3pPr>
            <a:lvl4pPr>
              <a:defRPr>
                <a:latin typeface="Gulim" pitchFamily="34" charset="-127"/>
                <a:ea typeface="Gulim" pitchFamily="34" charset="-127"/>
              </a:defRPr>
            </a:lvl4pPr>
            <a:lvl5pPr>
              <a:defRPr>
                <a:latin typeface="Gulim" pitchFamily="34" charset="-127"/>
                <a:ea typeface="Gulim" pitchFamily="34" charset="-127"/>
              </a:defRPr>
            </a:lvl5pPr>
          </a:lstStyle>
          <a:p>
            <a:pPr lvl="0"/>
            <a:r>
              <a:rPr lang="en-US" dirty="0" smtClean="0"/>
              <a:t>Kliknite, če želite urediti sloge besedila matrice</a:t>
            </a:r>
          </a:p>
          <a:p>
            <a:pPr lvl="1"/>
            <a:r>
              <a:rPr lang="en-US" dirty="0" smtClean="0"/>
              <a:t>Druga raven</a:t>
            </a:r>
          </a:p>
          <a:p>
            <a:pPr lvl="2"/>
            <a:r>
              <a:rPr lang="en-US" dirty="0" smtClean="0"/>
              <a:t>Tretja raven</a:t>
            </a:r>
          </a:p>
          <a:p>
            <a:pPr lvl="3"/>
            <a:r>
              <a:rPr lang="en-US" dirty="0" smtClean="0"/>
              <a:t>Četrta raven</a:t>
            </a:r>
          </a:p>
          <a:p>
            <a:pPr lvl="4"/>
            <a:r>
              <a:rPr lang="en-US" dirty="0" smtClean="0"/>
              <a:t>Peta raven</a:t>
            </a:r>
            <a:endParaRPr lang="sl-S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D23BCE-273E-4E9C-A0FF-D74FBD688AC2}" type="datetimeFigureOut">
              <a:rPr lang="sl-SI"/>
              <a:pPr>
                <a:defRPr/>
              </a:pPr>
              <a:t>15.10.2013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D563B7-666C-4CA1-8A88-93C8401246F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pic>
        <p:nvPicPr>
          <p:cNvPr id="1029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-3175"/>
            <a:ext cx="914876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rss.si/digitalnaknjiznica/Posodobitve%20pouka%20v%20osnovno&#353;olski%20praksi%20DOMOVINSKA%20IN%20DR&#381;AVLJANSKA%20KULTURA%20IN%20ETIKA%202.%20del/" TargetMode="External"/><Relationship Id="rId2" Type="http://schemas.openxmlformats.org/officeDocument/2006/relationships/hyperlink" Target="http://www.zrss.si/digitalnaknjiznica/Posodobitve%20pouka%20v%20osnovno&#353;olski%20praksi%20DOMOVINSKA%20IN%20DR&#381;AVLJANSKA%20KULTURA%20IN%20ETIKA%201.%20del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950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ravokotnik 1"/>
          <p:cNvSpPr>
            <a:spLocks noChangeArrowheads="1"/>
          </p:cNvSpPr>
          <p:nvPr/>
        </p:nvSpPr>
        <p:spPr bwMode="auto">
          <a:xfrm>
            <a:off x="250825" y="1916113"/>
            <a:ext cx="88931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l-SI">
              <a:latin typeface="Calibri" pitchFamily="34" charset="0"/>
            </a:endParaRPr>
          </a:p>
          <a:p>
            <a:endParaRPr lang="sl-SI">
              <a:latin typeface="Calibri" pitchFamily="34" charset="0"/>
            </a:endParaRPr>
          </a:p>
          <a:p>
            <a:endParaRPr lang="sl-SI">
              <a:latin typeface="Calibri" pitchFamily="34" charset="0"/>
            </a:endParaRPr>
          </a:p>
          <a:p>
            <a:endParaRPr lang="sl-SI">
              <a:latin typeface="Calibri" pitchFamily="34" charset="0"/>
            </a:endParaRPr>
          </a:p>
          <a:p>
            <a:endParaRPr lang="sl-SI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slov 1"/>
          <p:cNvSpPr>
            <a:spLocks noGrp="1"/>
          </p:cNvSpPr>
          <p:nvPr>
            <p:ph type="title"/>
          </p:nvPr>
        </p:nvSpPr>
        <p:spPr bwMode="auto">
          <a:xfrm>
            <a:off x="395288" y="1196975"/>
            <a:ext cx="7632700" cy="792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smtClean="0">
              <a:latin typeface="Gulim"/>
              <a:ea typeface="Gulim"/>
              <a:cs typeface="Aharoni"/>
            </a:endParaRPr>
          </a:p>
        </p:txBody>
      </p:sp>
      <p:sp>
        <p:nvSpPr>
          <p:cNvPr id="16386" name="Ograda vsebine 2"/>
          <p:cNvSpPr>
            <a:spLocks noGrp="1"/>
          </p:cNvSpPr>
          <p:nvPr>
            <p:ph idx="1"/>
          </p:nvPr>
        </p:nvSpPr>
        <p:spPr bwMode="auto">
          <a:xfrm>
            <a:off x="468313" y="2060575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smtClean="0">
              <a:latin typeface="Gulim"/>
              <a:ea typeface="Gulim"/>
              <a:cs typeface="Guli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slov 1"/>
          <p:cNvSpPr>
            <a:spLocks noGrp="1"/>
          </p:cNvSpPr>
          <p:nvPr>
            <p:ph type="title"/>
          </p:nvPr>
        </p:nvSpPr>
        <p:spPr bwMode="auto">
          <a:xfrm>
            <a:off x="395288" y="1196975"/>
            <a:ext cx="7632700" cy="792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smtClean="0">
              <a:latin typeface="Gulim"/>
              <a:ea typeface="Gulim"/>
              <a:cs typeface="Aharoni"/>
            </a:endParaRPr>
          </a:p>
        </p:txBody>
      </p:sp>
      <p:sp>
        <p:nvSpPr>
          <p:cNvPr id="17410" name="Ograda vsebine 2"/>
          <p:cNvSpPr>
            <a:spLocks noGrp="1"/>
          </p:cNvSpPr>
          <p:nvPr>
            <p:ph idx="1"/>
          </p:nvPr>
        </p:nvSpPr>
        <p:spPr bwMode="auto">
          <a:xfrm>
            <a:off x="468313" y="2060575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smtClean="0">
              <a:latin typeface="Gulim"/>
              <a:ea typeface="Gulim"/>
              <a:cs typeface="Guli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4294967295"/>
          </p:nvPr>
        </p:nvSpPr>
        <p:spPr>
          <a:xfrm>
            <a:off x="611188" y="2492375"/>
            <a:ext cx="7848600" cy="381635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sl-SI" sz="2400" b="1" smtClean="0">
                <a:solidFill>
                  <a:srgbClr val="C808BF"/>
                </a:solidFill>
              </a:rPr>
              <a:t>Namen tematske steze je  kritični razmislek in razprava udeležencev  o državljanski vzgoji z vidikov:</a:t>
            </a:r>
          </a:p>
          <a:p>
            <a:pPr marL="0" indent="0">
              <a:buFont typeface="Arial" charset="0"/>
              <a:buAutoNum type="alphaLcParenR"/>
            </a:pPr>
            <a:r>
              <a:rPr lang="sl-SI" sz="2400" b="1" smtClean="0">
                <a:solidFill>
                  <a:srgbClr val="3333FF"/>
                </a:solidFill>
              </a:rPr>
              <a:t> kako z državljansko vzgojo prispevati k izgrajevanju mladih v socialno odgovorne ljudi in aktivne državljane;</a:t>
            </a:r>
          </a:p>
          <a:p>
            <a:pPr marL="0" indent="0">
              <a:buFont typeface="Arial" charset="0"/>
              <a:buAutoNum type="alphaLcParenR"/>
            </a:pPr>
            <a:r>
              <a:rPr lang="sl-SI" sz="2400" b="1" smtClean="0">
                <a:solidFill>
                  <a:srgbClr val="3333FF"/>
                </a:solidFill>
              </a:rPr>
              <a:t> kaj o tem pravijo priporočila ( ali kako naj bo?), kako to počnemo v praksi (ali kje smo?) ter kako nadgrajevati  prakso v skladu s priporočili (kako kvalitetno naprej?). </a:t>
            </a:r>
          </a:p>
          <a:p>
            <a:pPr marL="0" indent="0">
              <a:buFont typeface="Arial" charset="0"/>
              <a:buNone/>
            </a:pPr>
            <a:r>
              <a:rPr lang="sl-SI" sz="2400" b="1" smtClean="0">
                <a:solidFill>
                  <a:srgbClr val="3333FF"/>
                </a:solidFill>
              </a:rPr>
              <a:t>c) Katere so skupne karakteristike vseh štirih prispevkov?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539750" y="549275"/>
            <a:ext cx="7200900" cy="2227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l-SI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tematska steza: </a:t>
            </a:r>
            <a:r>
              <a:rPr lang="sl-SI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Pouk državljanske vzgoje in dejavnosti v vrtcu – razmislek KAJ IN KAKO?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(</a:t>
            </a:r>
            <a:r>
              <a:rPr lang="sl-SI" sz="28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moderira</a:t>
            </a:r>
            <a:r>
              <a:rPr lang="sl-SI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mag. Pavla Karba, ZRSŠ)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288" y="1196975"/>
            <a:ext cx="7632700" cy="7921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Uvodno predavanje:</a:t>
            </a:r>
            <a:b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l-SI" b="1" dirty="0" smtClean="0">
                <a:solidFill>
                  <a:srgbClr val="C808BF"/>
                </a:solidFill>
              </a:rPr>
              <a:t>dr. Erika Rustja, MIZŠ </a:t>
            </a:r>
            <a:endParaRPr lang="sl-SI" b="1" dirty="0">
              <a:solidFill>
                <a:srgbClr val="C808BF"/>
              </a:solidFill>
            </a:endParaRPr>
          </a:p>
        </p:txBody>
      </p:sp>
      <p:sp>
        <p:nvSpPr>
          <p:cNvPr id="8194" name="Ograda vsebine 2"/>
          <p:cNvSpPr>
            <a:spLocks noGrp="1"/>
          </p:cNvSpPr>
          <p:nvPr>
            <p:ph idx="1"/>
          </p:nvPr>
        </p:nvSpPr>
        <p:spPr bwMode="auto">
          <a:xfrm>
            <a:off x="468313" y="3141663"/>
            <a:ext cx="8207375" cy="3444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l-SI" b="1" dirty="0" smtClean="0">
                <a:solidFill>
                  <a:srgbClr val="3333FF"/>
                </a:solidFill>
                <a:latin typeface="Gulim"/>
                <a:ea typeface="Gulim"/>
                <a:cs typeface="Gulim"/>
              </a:rPr>
              <a:t>Državljanska vzgoja: cilji, vsebina in didaktični pristopi skozi definicijo državljanske vzgoje </a:t>
            </a:r>
            <a:r>
              <a:rPr lang="sl-SI" b="1" dirty="0" err="1" smtClean="0">
                <a:solidFill>
                  <a:srgbClr val="3333FF"/>
                </a:solidFill>
                <a:latin typeface="Gulim"/>
                <a:ea typeface="Gulim"/>
                <a:cs typeface="Gulim"/>
              </a:rPr>
              <a:t>Eurydice</a:t>
            </a:r>
            <a:r>
              <a:rPr lang="sl-SI" b="1" dirty="0" smtClean="0">
                <a:solidFill>
                  <a:srgbClr val="3333FF"/>
                </a:solidFill>
                <a:latin typeface="Gulim"/>
                <a:ea typeface="Gulim"/>
                <a:cs typeface="Gulim"/>
              </a:rPr>
              <a:t>, mednarodne dokumente in </a:t>
            </a:r>
            <a:r>
              <a:rPr lang="sl-SI" b="1" dirty="0" smtClean="0">
                <a:solidFill>
                  <a:srgbClr val="3333FF"/>
                </a:solidFill>
                <a:latin typeface="Gulim"/>
                <a:ea typeface="Gulim"/>
                <a:cs typeface="Gulim"/>
              </a:rPr>
              <a:t>raziskave (primerjave: Evropa, svet in Slovenija).</a:t>
            </a:r>
            <a:endParaRPr lang="sl-SI" b="1" dirty="0" smtClean="0">
              <a:solidFill>
                <a:srgbClr val="3333FF"/>
              </a:solidFill>
              <a:latin typeface="Gulim"/>
              <a:ea typeface="Gulim"/>
              <a:cs typeface="Guli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7632700" cy="15843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Ustne predstavitve dobrih praks:</a:t>
            </a:r>
            <a:endParaRPr lang="sl-SI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4525963"/>
          </a:xfrm>
        </p:spPr>
        <p:txBody>
          <a:bodyPr/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sl-SI" b="1" dirty="0" smtClean="0">
                <a:solidFill>
                  <a:srgbClr val="C808BF"/>
                </a:solidFill>
              </a:rPr>
              <a:t>Ksenija </a:t>
            </a:r>
            <a:r>
              <a:rPr lang="sl-SI" b="1" dirty="0">
                <a:solidFill>
                  <a:srgbClr val="C808BF"/>
                </a:solidFill>
              </a:rPr>
              <a:t>J</a:t>
            </a:r>
            <a:r>
              <a:rPr lang="sl-SI" b="1" dirty="0" smtClean="0">
                <a:solidFill>
                  <a:srgbClr val="C808BF"/>
                </a:solidFill>
              </a:rPr>
              <a:t>erman Skrbinek (dipl. vzgojiteljica) -  Vrtec Otona Župančiča Slovenska Bistrica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Naslov prispevka: </a:t>
            </a:r>
            <a:r>
              <a:rPr lang="sl-SI" b="1" dirty="0" smtClean="0">
                <a:solidFill>
                  <a:srgbClr val="3333FF"/>
                </a:solidFill>
              </a:rPr>
              <a:t>Vrtec, pomemben člen pri razvoju državljanskih kompetenc otroka -  primeri dejavnosti za razvijanje otrokove samopodobe kot izhodišča za odgovorno državljanstvo.</a:t>
            </a:r>
            <a:endParaRPr lang="sl-SI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Naslov 1"/>
          <p:cNvSpPr>
            <a:spLocks noGrp="1"/>
          </p:cNvSpPr>
          <p:nvPr>
            <p:ph type="title"/>
          </p:nvPr>
        </p:nvSpPr>
        <p:spPr bwMode="auto">
          <a:xfrm>
            <a:off x="395288" y="1196975"/>
            <a:ext cx="7632700" cy="15113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l-SI" sz="3200" b="1" dirty="0" smtClean="0">
                <a:solidFill>
                  <a:srgbClr val="C808BF"/>
                </a:solidFill>
                <a:latin typeface="Gulim"/>
                <a:ea typeface="Gulim"/>
                <a:cs typeface="Aharoni"/>
              </a:rPr>
              <a:t>2. Natalija Panić (prof. ped.</a:t>
            </a:r>
            <a:br>
              <a:rPr lang="sl-SI" sz="3200" b="1" dirty="0" smtClean="0">
                <a:solidFill>
                  <a:srgbClr val="C808BF"/>
                </a:solidFill>
                <a:latin typeface="Gulim"/>
                <a:ea typeface="Gulim"/>
                <a:cs typeface="Aharoni"/>
              </a:rPr>
            </a:br>
            <a:r>
              <a:rPr lang="sl-SI" sz="3200" b="1" dirty="0" smtClean="0">
                <a:solidFill>
                  <a:srgbClr val="C808BF"/>
                </a:solidFill>
                <a:latin typeface="Gulim"/>
                <a:ea typeface="Gulim"/>
                <a:cs typeface="Aharoni"/>
              </a:rPr>
              <a:t>in soc.) – OŠ Sostro, </a:t>
            </a:r>
            <a:r>
              <a:rPr lang="sl-SI" sz="3200" b="1" dirty="0" smtClean="0">
                <a:solidFill>
                  <a:srgbClr val="C808BF"/>
                </a:solidFill>
                <a:latin typeface="Gulim"/>
                <a:ea typeface="Gulim"/>
                <a:cs typeface="Aharoni"/>
              </a:rPr>
              <a:t>Ljubljana</a:t>
            </a:r>
            <a:r>
              <a:rPr lang="sl-SI" sz="3200" b="1" dirty="0" smtClean="0">
                <a:solidFill>
                  <a:srgbClr val="C808BF"/>
                </a:solidFill>
                <a:latin typeface="Gulim"/>
                <a:ea typeface="Gulim"/>
                <a:cs typeface="Aharoni"/>
              </a:rPr>
              <a:t/>
            </a:r>
            <a:br>
              <a:rPr lang="sl-SI" sz="3200" b="1" dirty="0" smtClean="0">
                <a:solidFill>
                  <a:srgbClr val="C808BF"/>
                </a:solidFill>
                <a:latin typeface="Gulim"/>
                <a:ea typeface="Gulim"/>
                <a:cs typeface="Aharoni"/>
              </a:rPr>
            </a:br>
            <a:endParaRPr lang="sl-SI" sz="3200" b="1" dirty="0" smtClean="0">
              <a:solidFill>
                <a:srgbClr val="C808BF"/>
              </a:solidFill>
              <a:latin typeface="Gulim"/>
              <a:ea typeface="Gulim"/>
              <a:cs typeface="Aharoni"/>
            </a:endParaRPr>
          </a:p>
        </p:txBody>
      </p:sp>
      <p:sp>
        <p:nvSpPr>
          <p:cNvPr id="10242" name="Ograda vsebine 2"/>
          <p:cNvSpPr>
            <a:spLocks noGrp="1"/>
          </p:cNvSpPr>
          <p:nvPr>
            <p:ph idx="1"/>
          </p:nvPr>
        </p:nvSpPr>
        <p:spPr bwMode="auto">
          <a:xfrm>
            <a:off x="323850" y="2708275"/>
            <a:ext cx="8374063" cy="3878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sl-SI" dirty="0" smtClean="0">
                <a:latin typeface="Gulim"/>
                <a:ea typeface="Gulim"/>
                <a:cs typeface="Gulim"/>
              </a:rPr>
              <a:t>Naslov prispevka: </a:t>
            </a:r>
            <a:r>
              <a:rPr lang="sl-SI" b="1" dirty="0" smtClean="0">
                <a:solidFill>
                  <a:srgbClr val="3333FF"/>
                </a:solidFill>
                <a:latin typeface="Gulim"/>
                <a:ea typeface="Gulim"/>
                <a:cs typeface="Gulim"/>
              </a:rPr>
              <a:t>Grafiti – uničevalci fasad ali sredstvo za doseganje učnih ciljev povezanih z </a:t>
            </a:r>
            <a:r>
              <a:rPr lang="sl-SI" b="1" dirty="0" smtClean="0">
                <a:solidFill>
                  <a:srgbClr val="3333FF"/>
                </a:solidFill>
                <a:latin typeface="Gulim"/>
                <a:ea typeface="Gulim"/>
                <a:cs typeface="Gulim"/>
              </a:rPr>
              <a:t>argumentiranjem za zavračanje </a:t>
            </a:r>
            <a:r>
              <a:rPr lang="sl-SI" b="1" dirty="0" smtClean="0">
                <a:solidFill>
                  <a:srgbClr val="3333FF"/>
                </a:solidFill>
                <a:latin typeface="Gulim"/>
                <a:ea typeface="Gulim"/>
                <a:cs typeface="Gulim"/>
              </a:rPr>
              <a:t>diskriminacije in </a:t>
            </a:r>
            <a:r>
              <a:rPr lang="sl-SI" b="1" dirty="0" smtClean="0">
                <a:solidFill>
                  <a:srgbClr val="3333FF"/>
                </a:solidFill>
                <a:latin typeface="Gulim"/>
                <a:ea typeface="Gulim"/>
                <a:cs typeface="Gulim"/>
              </a:rPr>
              <a:t>ozaveščanjem za </a:t>
            </a:r>
            <a:r>
              <a:rPr lang="sl-SI" b="1" dirty="0" smtClean="0">
                <a:solidFill>
                  <a:srgbClr val="3333FF"/>
                </a:solidFill>
                <a:latin typeface="Gulim"/>
                <a:ea typeface="Gulim"/>
                <a:cs typeface="Gulim"/>
              </a:rPr>
              <a:t>spoštovanja različnosti v </a:t>
            </a:r>
            <a:r>
              <a:rPr lang="sl-SI" b="1" dirty="0" smtClean="0">
                <a:solidFill>
                  <a:srgbClr val="3333FF"/>
                </a:solidFill>
                <a:latin typeface="Gulim"/>
                <a:ea typeface="Gulim"/>
                <a:cs typeface="Gulim"/>
              </a:rPr>
              <a:t>družbi (</a:t>
            </a:r>
            <a:r>
              <a:rPr lang="sl-SI" b="1" dirty="0" err="1" smtClean="0">
                <a:solidFill>
                  <a:srgbClr val="3333FF"/>
                </a:solidFill>
                <a:latin typeface="Gulim"/>
                <a:ea typeface="Gulim"/>
                <a:cs typeface="Gulim"/>
              </a:rPr>
              <a:t>medpredmetni</a:t>
            </a:r>
            <a:r>
              <a:rPr lang="sl-SI" b="1" dirty="0" smtClean="0">
                <a:solidFill>
                  <a:srgbClr val="3333FF"/>
                </a:solidFill>
                <a:latin typeface="Gulim"/>
                <a:ea typeface="Gulim"/>
                <a:cs typeface="Gulim"/>
              </a:rPr>
              <a:t> pristop).</a:t>
            </a:r>
            <a:endParaRPr lang="sl-SI" b="1" dirty="0" smtClean="0">
              <a:solidFill>
                <a:srgbClr val="3333FF"/>
              </a:solidFill>
              <a:latin typeface="Gulim"/>
              <a:ea typeface="Gulim"/>
              <a:cs typeface="Guli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Naslov 1"/>
          <p:cNvSpPr>
            <a:spLocks noGrp="1"/>
          </p:cNvSpPr>
          <p:nvPr>
            <p:ph type="title"/>
          </p:nvPr>
        </p:nvSpPr>
        <p:spPr bwMode="auto">
          <a:xfrm>
            <a:off x="395288" y="1196975"/>
            <a:ext cx="7632700" cy="2519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l-SI" sz="3200" b="1" dirty="0" smtClean="0">
                <a:solidFill>
                  <a:srgbClr val="C808BF"/>
                </a:solidFill>
                <a:latin typeface="Gulim"/>
                <a:ea typeface="Gulim"/>
                <a:cs typeface="Aharoni"/>
              </a:rPr>
              <a:t>3. Sofija </a:t>
            </a:r>
            <a:r>
              <a:rPr lang="sl-SI" sz="3200" b="1" dirty="0" err="1" smtClean="0">
                <a:solidFill>
                  <a:srgbClr val="C808BF"/>
                </a:solidFill>
                <a:latin typeface="Gulim"/>
                <a:ea typeface="Gulim"/>
                <a:cs typeface="Aharoni"/>
              </a:rPr>
              <a:t>Baškarad</a:t>
            </a:r>
            <a:r>
              <a:rPr lang="sl-SI" sz="3200" b="1" dirty="0" smtClean="0">
                <a:solidFill>
                  <a:srgbClr val="C808BF"/>
                </a:solidFill>
                <a:latin typeface="Gulim"/>
                <a:ea typeface="Gulim"/>
                <a:cs typeface="Aharoni"/>
              </a:rPr>
              <a:t> (prof. </a:t>
            </a:r>
            <a:r>
              <a:rPr lang="sl-SI" sz="3200" b="1" dirty="0" err="1" smtClean="0">
                <a:solidFill>
                  <a:srgbClr val="C808BF"/>
                </a:solidFill>
                <a:latin typeface="Gulim"/>
                <a:ea typeface="Gulim"/>
                <a:cs typeface="Aharoni"/>
              </a:rPr>
              <a:t>fil.in</a:t>
            </a:r>
            <a:r>
              <a:rPr lang="sl-SI" sz="3200" b="1" dirty="0" smtClean="0">
                <a:solidFill>
                  <a:srgbClr val="C808BF"/>
                </a:solidFill>
                <a:latin typeface="Gulim"/>
                <a:ea typeface="Gulim"/>
                <a:cs typeface="Aharoni"/>
              </a:rPr>
              <a:t> </a:t>
            </a:r>
            <a:r>
              <a:rPr lang="sl-SI" sz="3200" b="1" dirty="0" err="1" smtClean="0">
                <a:solidFill>
                  <a:srgbClr val="C808BF"/>
                </a:solidFill>
                <a:latin typeface="Gulim"/>
                <a:ea typeface="Gulim"/>
                <a:cs typeface="Aharoni"/>
              </a:rPr>
              <a:t>tjn</a:t>
            </a:r>
            <a:r>
              <a:rPr lang="sl-SI" sz="3200" b="1" dirty="0" smtClean="0">
                <a:solidFill>
                  <a:srgbClr val="C808BF"/>
                </a:solidFill>
                <a:latin typeface="Gulim"/>
                <a:ea typeface="Gulim"/>
                <a:cs typeface="Aharoni"/>
              </a:rPr>
              <a:t>.)</a:t>
            </a:r>
            <a:r>
              <a:rPr lang="sl-SI" sz="3200" b="1" dirty="0" smtClean="0">
                <a:solidFill>
                  <a:srgbClr val="C808BF"/>
                </a:solidFill>
                <a:latin typeface="Gulim"/>
                <a:ea typeface="Gulim"/>
                <a:cs typeface="Aharoni"/>
              </a:rPr>
              <a:t/>
            </a:r>
            <a:br>
              <a:rPr lang="sl-SI" sz="3200" b="1" dirty="0" smtClean="0">
                <a:solidFill>
                  <a:srgbClr val="C808BF"/>
                </a:solidFill>
                <a:latin typeface="Gulim"/>
                <a:ea typeface="Gulim"/>
                <a:cs typeface="Aharoni"/>
              </a:rPr>
            </a:br>
            <a:r>
              <a:rPr lang="sl-SI" sz="3200" b="1" dirty="0" smtClean="0">
                <a:solidFill>
                  <a:srgbClr val="C808BF"/>
                </a:solidFill>
                <a:latin typeface="Gulim"/>
                <a:ea typeface="Gulim"/>
                <a:cs typeface="Aharoni"/>
              </a:rPr>
              <a:t>-  Srednja šola Domžale (gimnazija) </a:t>
            </a:r>
          </a:p>
        </p:txBody>
      </p:sp>
      <p:sp>
        <p:nvSpPr>
          <p:cNvPr id="11266" name="Ograda vsebine 2"/>
          <p:cNvSpPr>
            <a:spLocks noGrp="1"/>
          </p:cNvSpPr>
          <p:nvPr>
            <p:ph idx="1"/>
          </p:nvPr>
        </p:nvSpPr>
        <p:spPr bwMode="auto">
          <a:xfrm>
            <a:off x="323850" y="2924175"/>
            <a:ext cx="8374063" cy="3662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l-SI" dirty="0" smtClean="0">
                <a:latin typeface="Gulim"/>
                <a:ea typeface="Gulim"/>
                <a:cs typeface="Gulim"/>
              </a:rPr>
              <a:t>Naslov prispevka</a:t>
            </a:r>
            <a:r>
              <a:rPr lang="sl-SI" b="1" dirty="0" smtClean="0">
                <a:solidFill>
                  <a:srgbClr val="3333FF"/>
                </a:solidFill>
                <a:latin typeface="Gulim"/>
                <a:ea typeface="Gulim"/>
                <a:cs typeface="Gulim"/>
              </a:rPr>
              <a:t>: Izbirna tema pri pouku filozofije v gimnaziji kot priložnost za razvijanje odgovornega državljanstva – primer kako z besedili pri dijakih spodbujati zanimanje za politiko z vidika državljanov </a:t>
            </a:r>
            <a:r>
              <a:rPr lang="sl-SI" b="1" dirty="0" smtClean="0">
                <a:solidFill>
                  <a:srgbClr val="3333FF"/>
                </a:solidFill>
                <a:latin typeface="Gulim"/>
                <a:ea typeface="Gulim"/>
                <a:cs typeface="Gulim"/>
              </a:rPr>
              <a:t>-kritičnih mislecev.</a:t>
            </a:r>
            <a:endParaRPr lang="sl-SI" b="1" dirty="0" smtClean="0">
              <a:solidFill>
                <a:srgbClr val="3333FF"/>
              </a:solidFill>
              <a:latin typeface="Gulim"/>
              <a:ea typeface="Gulim"/>
              <a:cs typeface="Guli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Naslov 1"/>
          <p:cNvSpPr>
            <a:spLocks noGrp="1"/>
          </p:cNvSpPr>
          <p:nvPr>
            <p:ph type="title"/>
          </p:nvPr>
        </p:nvSpPr>
        <p:spPr bwMode="auto">
          <a:xfrm>
            <a:off x="395288" y="333375"/>
            <a:ext cx="7632700" cy="2087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l-SI" b="1" smtClean="0">
                <a:solidFill>
                  <a:srgbClr val="C808BF"/>
                </a:solidFill>
                <a:latin typeface="Gulim"/>
                <a:ea typeface="Gulim"/>
                <a:cs typeface="Aharoni"/>
              </a:rPr>
              <a:t>Izhodišča za razpravo in izmenjavo izkušenj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850" y="2133600"/>
            <a:ext cx="8374063" cy="445293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l-SI" b="1" smtClean="0">
                <a:solidFill>
                  <a:srgbClr val="3333FF"/>
                </a:solidFill>
                <a:latin typeface="Gulim"/>
                <a:ea typeface="Gulim"/>
                <a:cs typeface="Gulim"/>
              </a:rPr>
              <a:t>1. Skupne karakteristike prispevkov – cilji, vsebine in pristopi z vidika povezav med teorijo (kako naj bo) in obstoječo prakso (kako je) ter nadgradnjo (kaj spremeniti v bodoče).</a:t>
            </a:r>
          </a:p>
          <a:p>
            <a:r>
              <a:rPr lang="sl-SI" b="1" smtClean="0">
                <a:solidFill>
                  <a:srgbClr val="E46C0A"/>
                </a:solidFill>
                <a:latin typeface="Gulim"/>
                <a:ea typeface="Gulim"/>
                <a:cs typeface="Gulim"/>
              </a:rPr>
              <a:t>2. Razmislek in dileme:</a:t>
            </a:r>
          </a:p>
          <a:p>
            <a:r>
              <a:rPr lang="sl-SI" b="1" smtClean="0">
                <a:solidFill>
                  <a:srgbClr val="E46C0A"/>
                </a:solidFill>
                <a:latin typeface="Gulim"/>
                <a:ea typeface="Gulim"/>
                <a:cs typeface="Gulim"/>
              </a:rPr>
              <a:t>- Pomen otrokove samopodobe za odgovorno državljanstvo!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slov 1"/>
          <p:cNvSpPr>
            <a:spLocks noGrp="1"/>
          </p:cNvSpPr>
          <p:nvPr>
            <p:ph type="title"/>
          </p:nvPr>
        </p:nvSpPr>
        <p:spPr bwMode="auto">
          <a:xfrm>
            <a:off x="395288" y="692150"/>
            <a:ext cx="7632700" cy="15843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l-SI" b="1" smtClean="0">
                <a:solidFill>
                  <a:srgbClr val="C808BF"/>
                </a:solidFill>
                <a:latin typeface="Gulim"/>
                <a:ea typeface="Gulim"/>
                <a:cs typeface="Aharoni"/>
              </a:rPr>
              <a:t>Nadaljevanje s prejšnje strani 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288" y="2205038"/>
            <a:ext cx="8302625" cy="4381500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buFontTx/>
              <a:buChar char="-"/>
              <a:defRPr/>
            </a:pPr>
            <a:r>
              <a:rPr lang="sl-SI" b="1" dirty="0" smtClean="0">
                <a:solidFill>
                  <a:srgbClr val="3333FF"/>
                </a:solidFill>
              </a:rPr>
              <a:t>Vloga učnega okolja v učnem procesu  </a:t>
            </a:r>
            <a:r>
              <a:rPr lang="sl-SI" b="1" dirty="0" smtClean="0">
                <a:solidFill>
                  <a:srgbClr val="3333FF"/>
                </a:solidFill>
              </a:rPr>
              <a:t>za razvijanje </a:t>
            </a:r>
            <a:r>
              <a:rPr lang="sl-SI" b="1" dirty="0" smtClean="0">
                <a:solidFill>
                  <a:srgbClr val="3333FF"/>
                </a:solidFill>
              </a:rPr>
              <a:t>odgovornega državljanstva (metode, oblike, učni viri, učni pristopi, subjekti/deležniki…)!</a:t>
            </a:r>
          </a:p>
          <a:p>
            <a:pPr marL="457200" indent="-457200" fontAlgn="auto">
              <a:spcAft>
                <a:spcPts val="0"/>
              </a:spcAft>
              <a:buFontTx/>
              <a:buChar char="-"/>
              <a:defRPr/>
            </a:pPr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Ozaveščanje, da spodbujanje zanimanja za politiko med mladimi še ne predstavlja odgovornega državljanstva!</a:t>
            </a:r>
            <a:endParaRPr lang="sl-SI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slov 1"/>
          <p:cNvSpPr>
            <a:spLocks noGrp="1"/>
          </p:cNvSpPr>
          <p:nvPr>
            <p:ph type="title"/>
          </p:nvPr>
        </p:nvSpPr>
        <p:spPr bwMode="auto">
          <a:xfrm>
            <a:off x="395288" y="1196975"/>
            <a:ext cx="7632700" cy="792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l-SI" smtClean="0">
                <a:solidFill>
                  <a:srgbClr val="3333FF"/>
                </a:solidFill>
                <a:latin typeface="Gulim"/>
                <a:ea typeface="Gulim"/>
                <a:cs typeface="Aharoni"/>
              </a:rPr>
              <a:t>HVALA ZA POZORNOST</a:t>
            </a:r>
          </a:p>
        </p:txBody>
      </p:sp>
      <p:sp>
        <p:nvSpPr>
          <p:cNvPr id="14338" name="Ograda vsebine 2"/>
          <p:cNvSpPr>
            <a:spLocks noGrp="1"/>
          </p:cNvSpPr>
          <p:nvPr>
            <p:ph idx="1"/>
          </p:nvPr>
        </p:nvSpPr>
        <p:spPr bwMode="auto">
          <a:xfrm>
            <a:off x="468313" y="2060575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l-SI" dirty="0" smtClean="0">
                <a:latin typeface="Gulim"/>
                <a:ea typeface="Gulim"/>
                <a:cs typeface="Gulim"/>
              </a:rPr>
              <a:t>Namig: PRIROČNIK </a:t>
            </a:r>
            <a:r>
              <a:rPr lang="sl-SI" dirty="0" smtClean="0">
                <a:latin typeface="Gulim"/>
                <a:ea typeface="Gulim"/>
                <a:cs typeface="Gulim"/>
              </a:rPr>
              <a:t>ZA UČITELJE DKE dostopen na </a:t>
            </a:r>
            <a:r>
              <a:rPr lang="en-US" sz="2400" u="sng" dirty="0" smtClean="0">
                <a:latin typeface="Gulim"/>
                <a:ea typeface="Gulim"/>
                <a:cs typeface="Gulim"/>
                <a:hlinkClick r:id="rId2"/>
              </a:rPr>
              <a:t>http://www.zrss.si/digitalnaknjiznica/Posodobitve </a:t>
            </a:r>
            <a:r>
              <a:rPr lang="en-US" sz="2400" u="sng" dirty="0" err="1" smtClean="0">
                <a:latin typeface="Gulim"/>
                <a:ea typeface="Gulim"/>
                <a:cs typeface="Gulim"/>
                <a:hlinkClick r:id="rId2"/>
              </a:rPr>
              <a:t>pouka</a:t>
            </a:r>
            <a:r>
              <a:rPr lang="en-US" sz="2400" u="sng" dirty="0" smtClean="0">
                <a:latin typeface="Gulim"/>
                <a:ea typeface="Gulim"/>
                <a:cs typeface="Gulim"/>
                <a:hlinkClick r:id="rId2"/>
              </a:rPr>
              <a:t> v </a:t>
            </a:r>
            <a:r>
              <a:rPr lang="en-US" sz="2400" u="sng" dirty="0" err="1" smtClean="0">
                <a:latin typeface="Gulim"/>
                <a:ea typeface="Gulim"/>
                <a:cs typeface="Gulim"/>
                <a:hlinkClick r:id="rId2"/>
              </a:rPr>
              <a:t>osnovnošolski</a:t>
            </a:r>
            <a:r>
              <a:rPr lang="en-US" sz="2400" u="sng" dirty="0" smtClean="0">
                <a:latin typeface="Gulim"/>
                <a:ea typeface="Gulim"/>
                <a:cs typeface="Gulim"/>
                <a:hlinkClick r:id="rId2"/>
              </a:rPr>
              <a:t> </a:t>
            </a:r>
            <a:r>
              <a:rPr lang="en-US" sz="2400" u="sng" dirty="0" err="1" smtClean="0">
                <a:latin typeface="Gulim"/>
                <a:ea typeface="Gulim"/>
                <a:cs typeface="Gulim"/>
                <a:hlinkClick r:id="rId2"/>
              </a:rPr>
              <a:t>praksi</a:t>
            </a:r>
            <a:r>
              <a:rPr lang="en-US" sz="2400" u="sng" dirty="0" smtClean="0">
                <a:latin typeface="Gulim"/>
                <a:ea typeface="Gulim"/>
                <a:cs typeface="Gulim"/>
                <a:hlinkClick r:id="rId2"/>
              </a:rPr>
              <a:t> DOMOVINSKA IN DRŽAVLJANSKA KULTURA IN ETIKA 1. del/</a:t>
            </a:r>
            <a:endParaRPr lang="sl-SI" sz="2400" dirty="0" smtClean="0">
              <a:latin typeface="Gulim"/>
              <a:ea typeface="Gulim"/>
              <a:cs typeface="Gulim"/>
            </a:endParaRPr>
          </a:p>
          <a:p>
            <a:r>
              <a:rPr lang="en-US" sz="2400" dirty="0" smtClean="0">
                <a:latin typeface="Gulim"/>
                <a:ea typeface="Gulim"/>
                <a:cs typeface="Gulim"/>
              </a:rPr>
              <a:t> </a:t>
            </a:r>
            <a:endParaRPr lang="sl-SI" sz="2400" dirty="0" smtClean="0">
              <a:latin typeface="Gulim"/>
              <a:ea typeface="Gulim"/>
              <a:cs typeface="Gulim"/>
            </a:endParaRPr>
          </a:p>
          <a:p>
            <a:r>
              <a:rPr lang="en-US" sz="2400" u="sng" dirty="0" smtClean="0">
                <a:latin typeface="Gulim"/>
                <a:ea typeface="Gulim"/>
                <a:cs typeface="Gulim"/>
                <a:hlinkClick r:id="rId3"/>
              </a:rPr>
              <a:t>http://www.zrss.si/digitalnaknjiznica/Posodobitve </a:t>
            </a:r>
            <a:r>
              <a:rPr lang="en-US" sz="2400" u="sng" dirty="0" err="1" smtClean="0">
                <a:latin typeface="Gulim"/>
                <a:ea typeface="Gulim"/>
                <a:cs typeface="Gulim"/>
                <a:hlinkClick r:id="rId3"/>
              </a:rPr>
              <a:t>pouka</a:t>
            </a:r>
            <a:r>
              <a:rPr lang="en-US" sz="2400" u="sng" dirty="0" smtClean="0">
                <a:latin typeface="Gulim"/>
                <a:ea typeface="Gulim"/>
                <a:cs typeface="Gulim"/>
                <a:hlinkClick r:id="rId3"/>
              </a:rPr>
              <a:t> v </a:t>
            </a:r>
            <a:r>
              <a:rPr lang="en-US" sz="2400" u="sng" dirty="0" err="1" smtClean="0">
                <a:latin typeface="Gulim"/>
                <a:ea typeface="Gulim"/>
                <a:cs typeface="Gulim"/>
                <a:hlinkClick r:id="rId3"/>
              </a:rPr>
              <a:t>osnovnošolski</a:t>
            </a:r>
            <a:r>
              <a:rPr lang="en-US" sz="2400" u="sng" dirty="0" smtClean="0">
                <a:latin typeface="Gulim"/>
                <a:ea typeface="Gulim"/>
                <a:cs typeface="Gulim"/>
                <a:hlinkClick r:id="rId3"/>
              </a:rPr>
              <a:t> </a:t>
            </a:r>
            <a:r>
              <a:rPr lang="en-US" sz="2400" u="sng" dirty="0" err="1" smtClean="0">
                <a:latin typeface="Gulim"/>
                <a:ea typeface="Gulim"/>
                <a:cs typeface="Gulim"/>
                <a:hlinkClick r:id="rId3"/>
              </a:rPr>
              <a:t>praksi</a:t>
            </a:r>
            <a:r>
              <a:rPr lang="en-US" sz="2400" u="sng" dirty="0" smtClean="0">
                <a:latin typeface="Gulim"/>
                <a:ea typeface="Gulim"/>
                <a:cs typeface="Gulim"/>
                <a:hlinkClick r:id="rId3"/>
              </a:rPr>
              <a:t> DOMOVINSKA IN DRŽAVLJANSKA KULTURA IN ETIKA 2. del/</a:t>
            </a:r>
            <a:endParaRPr lang="sl-SI" sz="2400" dirty="0" smtClean="0">
              <a:latin typeface="Gulim"/>
              <a:ea typeface="Gulim"/>
              <a:cs typeface="Gulim"/>
            </a:endParaRPr>
          </a:p>
          <a:p>
            <a:r>
              <a:rPr lang="en-US" dirty="0" smtClean="0">
                <a:latin typeface="Gulim"/>
                <a:ea typeface="Gulim"/>
                <a:cs typeface="Gulim"/>
              </a:rPr>
              <a:t> </a:t>
            </a:r>
            <a:endParaRPr lang="sl-SI" dirty="0" smtClean="0">
              <a:latin typeface="Gulim"/>
              <a:ea typeface="Gulim"/>
              <a:cs typeface="Gulim"/>
            </a:endParaRPr>
          </a:p>
          <a:p>
            <a:r>
              <a:rPr lang="sl-SI" b="1" dirty="0" smtClean="0">
                <a:latin typeface="Gulim"/>
                <a:ea typeface="Gulim"/>
                <a:cs typeface="Gulim"/>
              </a:rPr>
              <a:t> </a:t>
            </a:r>
            <a:endParaRPr lang="sl-SI" dirty="0" smtClean="0">
              <a:latin typeface="Gulim"/>
              <a:ea typeface="Gulim"/>
              <a:cs typeface="Gulim"/>
            </a:endParaRPr>
          </a:p>
          <a:p>
            <a:r>
              <a:rPr lang="sl-SI" dirty="0" smtClean="0">
                <a:latin typeface="Gulim"/>
                <a:ea typeface="Gulim"/>
                <a:cs typeface="Gulim"/>
              </a:rPr>
              <a:t> </a:t>
            </a:r>
          </a:p>
          <a:p>
            <a:r>
              <a:rPr lang="sl-SI" dirty="0" smtClean="0">
                <a:latin typeface="Gulim"/>
                <a:ea typeface="Gulim"/>
                <a:cs typeface="Gulim"/>
              </a:rPr>
              <a:t> naslovu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388</Words>
  <Application>Microsoft Office PowerPoint</Application>
  <PresentationFormat>Diaprojekcija na zaslonu (4:3)</PresentationFormat>
  <Paragraphs>34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3" baseType="lpstr">
      <vt:lpstr>Officeova tema</vt:lpstr>
      <vt:lpstr>PowerPointova predstavitev</vt:lpstr>
      <vt:lpstr>PowerPointova predstavitev</vt:lpstr>
      <vt:lpstr>Uvodno predavanje: dr. Erika Rustja, MIZŠ </vt:lpstr>
      <vt:lpstr>Ustne predstavitve dobrih praks:</vt:lpstr>
      <vt:lpstr>2. Natalija Panić (prof. ped. in soc.) – OŠ Sostro, Ljubljana </vt:lpstr>
      <vt:lpstr>3. Sofija Baškarad (prof. fil.in tjn.) -  Srednja šola Domžale (gimnazija) </vt:lpstr>
      <vt:lpstr>Izhodišča za razpravo in izmenjavo izkušenj</vt:lpstr>
      <vt:lpstr>Nadaljevanje s prejšnje strani </vt:lpstr>
      <vt:lpstr>HVALA ZA POZORNOST</vt:lpstr>
      <vt:lpstr>PowerPointova predstavitev</vt:lpstr>
      <vt:lpstr>PowerPointova predstavitev</vt:lpstr>
      <vt:lpstr>PowerPointova predstavitev</vt:lpstr>
    </vt:vector>
  </TitlesOfParts>
  <Company>Studio 3S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tjasa</dc:creator>
  <cp:lastModifiedBy>PKarba</cp:lastModifiedBy>
  <cp:revision>44</cp:revision>
  <cp:lastPrinted>2013-10-09T12:33:24Z</cp:lastPrinted>
  <dcterms:created xsi:type="dcterms:W3CDTF">2013-09-02T09:15:01Z</dcterms:created>
  <dcterms:modified xsi:type="dcterms:W3CDTF">2013-10-15T07:12:47Z</dcterms:modified>
</cp:coreProperties>
</file>